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acher User" initials="TU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663300"/>
    <a:srgbClr val="0066FF"/>
    <a:srgbClr val="006600"/>
    <a:srgbClr val="CC00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595B4-86C7-482E-B09E-5E5E1CAFEC1E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D8022-5C01-4F58-8F12-9E897422E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75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68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04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056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05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16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50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22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1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75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3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97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8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455944"/>
              </p:ext>
            </p:extLst>
          </p:nvPr>
        </p:nvGraphicFramePr>
        <p:xfrm>
          <a:off x="36576" y="609600"/>
          <a:ext cx="9070848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9424"/>
                <a:gridCol w="2362200"/>
                <a:gridCol w="2514600"/>
                <a:gridCol w="19446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Emerging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Mastery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Basic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Mastery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Proficient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Mastery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Advanced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Mastery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60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600" dirty="0" smtClean="0"/>
                        <a:t>Some proper nouns and</a:t>
                      </a:r>
                      <a:r>
                        <a:rPr lang="en-US" sz="1600" baseline="0" dirty="0" smtClean="0"/>
                        <a:t> proper adjectives </a:t>
                      </a:r>
                      <a:r>
                        <a:rPr lang="en-US" sz="1600" dirty="0" smtClean="0"/>
                        <a:t>are double-underlined.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160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600" baseline="0" dirty="0" smtClean="0"/>
                        <a:t>Annotations do not clearly identify the main idea </a:t>
                      </a:r>
                      <a:r>
                        <a:rPr lang="en-US" sz="1600" baseline="0" smtClean="0"/>
                        <a:t>or annotations </a:t>
                      </a:r>
                      <a:r>
                        <a:rPr lang="en-US" sz="1600" baseline="0" dirty="0" smtClean="0"/>
                        <a:t>include several details that are not appropriate or necessary.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1600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600" baseline="0" dirty="0" smtClean="0"/>
                        <a:t>Student inconsistently circles words or ideas that they have questions about or need help understanding.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600" dirty="0" smtClean="0"/>
                        <a:t>Most proper nouns and</a:t>
                      </a:r>
                      <a:r>
                        <a:rPr lang="en-US" sz="1600" baseline="0" dirty="0" smtClean="0"/>
                        <a:t> proper adjectives </a:t>
                      </a:r>
                      <a:r>
                        <a:rPr lang="en-US" sz="1600" dirty="0" smtClean="0"/>
                        <a:t>are double-underlined.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160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600" dirty="0" smtClean="0"/>
                        <a:t>Annotations make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600" dirty="0" smtClean="0"/>
                        <a:t>the main idea clear</a:t>
                      </a:r>
                      <a:r>
                        <a:rPr lang="en-US" sz="1600" baseline="0" dirty="0" smtClean="0"/>
                        <a:t> but include too few ideas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600" baseline="0" dirty="0" smtClean="0"/>
                        <a:t>that are appropriate, interesting, and necessary or do not include notes in the margins.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400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600" baseline="0" dirty="0" smtClean="0"/>
                        <a:t>   OR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400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600" baseline="0" dirty="0" smtClean="0"/>
                        <a:t>Annotations include too many details which makes the main ideas less clear.</a:t>
                      </a:r>
                      <a:endParaRPr lang="en-US" sz="160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160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600" baseline="0" dirty="0" smtClean="0"/>
                        <a:t>Student honestly circles words or ideas that they have questions about or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600" baseline="0" dirty="0" smtClean="0"/>
                        <a:t>need help understanding.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600" dirty="0" smtClean="0"/>
                        <a:t>Almost</a:t>
                      </a:r>
                      <a:r>
                        <a:rPr lang="en-US" sz="1600" baseline="0" dirty="0" smtClean="0"/>
                        <a:t> all</a:t>
                      </a:r>
                      <a:r>
                        <a:rPr lang="en-US" sz="1600" dirty="0" smtClean="0"/>
                        <a:t> proper nouns and</a:t>
                      </a:r>
                      <a:endParaRPr lang="en-US" sz="1600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600" baseline="0" dirty="0" smtClean="0"/>
                        <a:t>proper adjectives </a:t>
                      </a:r>
                      <a:r>
                        <a:rPr lang="en-US" sz="1600" dirty="0" smtClean="0"/>
                        <a:t>are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600" dirty="0" smtClean="0"/>
                        <a:t>double-underlined.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140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600" dirty="0" smtClean="0"/>
                        <a:t>Annotations</a:t>
                      </a:r>
                      <a:r>
                        <a:rPr lang="en-US" sz="1600" baseline="0" dirty="0" smtClean="0"/>
                        <a:t> make the main ideas of the article clear and include the right amount of appropriate, interesting, or necessary details.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400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600" baseline="0" dirty="0" smtClean="0"/>
                        <a:t>   AND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Notes in the margins help demonstrate what students are thinking about while reading or notes help to organize ideas in the article.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1400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600" baseline="0" dirty="0" smtClean="0"/>
                        <a:t>Student honestly circles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600" baseline="0" dirty="0" smtClean="0"/>
                        <a:t>words or ideas that they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600" baseline="0" dirty="0" smtClean="0"/>
                        <a:t>have questions about or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600" baseline="0" dirty="0" smtClean="0"/>
                        <a:t>need help understanding.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600" baseline="0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550" dirty="0" smtClean="0"/>
                        <a:t>Student has chosen</a:t>
                      </a:r>
                      <a:r>
                        <a:rPr lang="en-US" sz="1550" baseline="0" dirty="0" smtClean="0"/>
                        <a:t> a reading with a more advanced </a:t>
                      </a:r>
                      <a:r>
                        <a:rPr lang="en-US" sz="1550" baseline="0" dirty="0" err="1" smtClean="0"/>
                        <a:t>Lexile</a:t>
                      </a:r>
                      <a:r>
                        <a:rPr lang="en-US" sz="1550" baseline="0" dirty="0" smtClean="0"/>
                        <a:t> level.</a:t>
                      </a:r>
                      <a:endParaRPr lang="en-US" sz="155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160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600" dirty="0" smtClean="0"/>
                        <a:t>All proper nouns and</a:t>
                      </a:r>
                      <a:r>
                        <a:rPr lang="en-US" sz="1600" baseline="0" dirty="0" smtClean="0"/>
                        <a:t> proper adjectives </a:t>
                      </a:r>
                      <a:r>
                        <a:rPr lang="en-US" sz="1600" dirty="0" smtClean="0"/>
                        <a:t>are double-underlined.</a:t>
                      </a:r>
                      <a:endParaRPr lang="en-US" sz="1600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1600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600" dirty="0" smtClean="0"/>
                        <a:t>Annotations and notes in the margins make connections to topics not explicitly mentioned or even taught yet in class. Every</a:t>
                      </a:r>
                      <a:r>
                        <a:rPr lang="en-US" sz="1600" baseline="0" dirty="0" smtClean="0"/>
                        <a:t> question is meaningful. The significance of the article is made clear.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1600" baseline="0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-36731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Rubric for </a:t>
            </a:r>
            <a:r>
              <a:rPr lang="en-US" sz="3600" b="1" dirty="0" smtClean="0">
                <a:solidFill>
                  <a:srgbClr val="FF0000"/>
                </a:solidFill>
              </a:rPr>
              <a:t>Annotated Reading</a:t>
            </a:r>
          </a:p>
        </p:txBody>
      </p:sp>
    </p:spTree>
    <p:extLst>
      <p:ext uri="{BB962C8B-B14F-4D97-AF65-F5344CB8AC3E}">
        <p14:creationId xmlns:p14="http://schemas.microsoft.com/office/powerpoint/2010/main" val="396335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13102</TotalTime>
  <Words>254</Words>
  <Application>Microsoft Office PowerPoint</Application>
  <PresentationFormat>On-screen Show (4:3)</PresentationFormat>
  <Paragraphs>49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Student</cp:lastModifiedBy>
  <cp:revision>238</cp:revision>
  <dcterms:created xsi:type="dcterms:W3CDTF">2015-11-09T00:46:59Z</dcterms:created>
  <dcterms:modified xsi:type="dcterms:W3CDTF">2016-05-20T22:43:55Z</dcterms:modified>
</cp:coreProperties>
</file>