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acher User" initials="T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663300"/>
    <a:srgbClr val="0066FF"/>
    <a:srgbClr val="006600"/>
    <a:srgbClr val="CC00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0" d="100"/>
          <a:sy n="70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595B4-86C7-482E-B09E-5E5E1CAFEC1E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D8022-5C01-4F58-8F12-9E897422E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775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5D8022-5C01-4F58-8F12-9E897422E6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18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68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04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05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105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316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50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11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75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53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A1164-98E5-464E-8012-C063538A836F}" type="datetimeFigureOut">
              <a:rPr lang="en-US" smtClean="0"/>
              <a:t>5/20/2016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31A3A-0728-402C-84AD-62B3DCE21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8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9796114"/>
              </p:ext>
            </p:extLst>
          </p:nvPr>
        </p:nvGraphicFramePr>
        <p:xfrm>
          <a:off x="36576" y="533400"/>
          <a:ext cx="9070848" cy="6286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224"/>
                <a:gridCol w="2362200"/>
                <a:gridCol w="2209800"/>
                <a:gridCol w="23256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ysClr val="windowText" lastClr="000000"/>
                          </a:solidFill>
                        </a:rPr>
                        <a:t>Emerging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ysClr val="windowText" lastClr="000000"/>
                          </a:solidFill>
                        </a:rPr>
                        <a:t>Basic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ysClr val="windowText" lastClr="000000"/>
                          </a:solidFill>
                        </a:rPr>
                        <a:t>Proficient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ysClr val="windowText" lastClr="000000"/>
                          </a:solidFill>
                        </a:rPr>
                        <a:t>Advanced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Mastery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05400">
                <a:tc>
                  <a:txBody>
                    <a:bodyPr/>
                    <a:lstStyle/>
                    <a:p>
                      <a:pPr algn="ctr"/>
                      <a:endParaRPr lang="en-US" sz="2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200" b="1" u="none" baseline="0" dirty="0" smtClean="0"/>
                        <a:t>   </a:t>
                      </a:r>
                      <a:r>
                        <a:rPr lang="en-US" sz="1200" b="1" u="sng" dirty="0" smtClean="0"/>
                        <a:t>Source</a:t>
                      </a:r>
                      <a:endParaRPr lang="en-US" sz="1600" b="1" u="sng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dirty="0" smtClean="0"/>
                        <a:t>Missing</a:t>
                      </a:r>
                      <a:r>
                        <a:rPr lang="en-US" sz="1300" baseline="0" dirty="0" smtClean="0"/>
                        <a:t> article title or missing name of website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or publication.</a:t>
                      </a:r>
                      <a:endParaRPr lang="en-US" sz="13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0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200" b="1" u="none" dirty="0" smtClean="0"/>
                        <a:t>   </a:t>
                      </a:r>
                      <a:r>
                        <a:rPr lang="en-US" sz="1200" b="1" u="sng" dirty="0" smtClean="0"/>
                        <a:t>Summary</a:t>
                      </a:r>
                      <a:endParaRPr lang="en-US" sz="16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Explains ideas from the article in their own words but not clearly  enough to make sense, not in an organized way, or with inaccurate information.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 copies directly from the article and might explain the main idea this way but hasn’t used their own words.</a:t>
                      </a:r>
                      <a:endParaRPr lang="en-US" sz="13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Student has not read the entire article as is expected.</a:t>
                      </a:r>
                      <a:endParaRPr lang="en-US" sz="13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0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200" b="1" u="none" baseline="0" dirty="0" smtClean="0"/>
                        <a:t>   </a:t>
                      </a:r>
                      <a:r>
                        <a:rPr lang="en-US" sz="1200" b="1" u="sng" baseline="0" dirty="0" smtClean="0"/>
                        <a:t>Significance</a:t>
                      </a:r>
                      <a:endParaRPr lang="en-US" sz="1600" b="1" u="sng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Too vague or not thoughtful.</a:t>
                      </a:r>
                      <a:endParaRPr lang="en-US" sz="13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Just re-stating summary or explaining information again.</a:t>
                      </a:r>
                      <a:endParaRPr lang="en-US" sz="1300" baseline="0" dirty="0" smtClean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200" b="1" u="none" dirty="0" smtClean="0"/>
                        <a:t>   </a:t>
                      </a:r>
                      <a:r>
                        <a:rPr lang="en-US" sz="1200" b="1" u="sng" dirty="0" smtClean="0"/>
                        <a:t>Source</a:t>
                      </a:r>
                      <a:endParaRPr lang="en-US" sz="1600" b="1" u="sng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dirty="0" smtClean="0"/>
                        <a:t>Clearly</a:t>
                      </a:r>
                      <a:r>
                        <a:rPr lang="en-US" sz="1300" baseline="0" dirty="0" smtClean="0"/>
                        <a:t> identified by both article title and name of website or publication.</a:t>
                      </a:r>
                      <a:endParaRPr lang="en-US" sz="13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9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200" b="1" u="none" baseline="0" dirty="0" smtClean="0"/>
                        <a:t>   </a:t>
                      </a:r>
                      <a:r>
                        <a:rPr lang="en-US" sz="1200" b="1" u="sng" dirty="0" smtClean="0"/>
                        <a:t>Summary</a:t>
                      </a:r>
                      <a:endParaRPr lang="en-US" sz="1600" b="1" u="sng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Explains the main idea of the article but does not include enough important details.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200" baseline="0" dirty="0" smtClean="0"/>
                        <a:t>OR</a:t>
                      </a:r>
                      <a:endParaRPr lang="en-US" sz="16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Inaccurate information or poor explanations reveal gaps in knowledge or a lack of understanding.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600" baseline="0" dirty="0" smtClean="0"/>
                        <a:t>   </a:t>
                      </a:r>
                      <a:r>
                        <a:rPr lang="en-US" sz="1200" baseline="0" dirty="0" smtClean="0"/>
                        <a:t>OR</a:t>
                      </a:r>
                      <a:endParaRPr lang="en-US" sz="16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Student demonstrates a basic ability to write clearly and coherently but depends too much on copying or fails to combine information/ideas.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9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200" b="1" u="none" baseline="0" dirty="0" smtClean="0"/>
                        <a:t>   </a:t>
                      </a:r>
                      <a:r>
                        <a:rPr lang="en-US" sz="1200" b="1" u="sng" baseline="0" dirty="0" smtClean="0"/>
                        <a:t>Significance</a:t>
                      </a:r>
                      <a:endParaRPr lang="en-US" sz="1600" b="1" u="sng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Makes too few connections between news and related topics.  Might also struggle to support claims or ask questions.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300" baseline="0" dirty="0" smtClean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200" b="1" u="none" dirty="0" smtClean="0"/>
                        <a:t>   </a:t>
                      </a:r>
                      <a:r>
                        <a:rPr lang="en-US" sz="1200" b="1" u="sng" dirty="0" smtClean="0"/>
                        <a:t>Source</a:t>
                      </a:r>
                      <a:endParaRPr lang="en-US" sz="1550" b="1" u="sng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dirty="0" smtClean="0"/>
                        <a:t>Clearly</a:t>
                      </a:r>
                      <a:r>
                        <a:rPr lang="en-US" sz="1300" baseline="0" dirty="0" smtClean="0"/>
                        <a:t> identified by both article title and name of website or publication.</a:t>
                      </a:r>
                      <a:endParaRPr lang="en-US" sz="13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00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200" b="1" u="none" baseline="0" dirty="0" smtClean="0"/>
                        <a:t>   </a:t>
                      </a:r>
                      <a:r>
                        <a:rPr lang="en-US" sz="1200" b="1" u="sng" baseline="0" dirty="0" smtClean="0"/>
                        <a:t>Summary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Accurately explains the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main idea of the article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and includes the right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amount of appropriate,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interesting, or necessary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details in their report.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800" baseline="0" dirty="0" smtClean="0"/>
                        <a:t>   </a:t>
                      </a:r>
                      <a:r>
                        <a:rPr lang="en-US" sz="1200" baseline="0" dirty="0" smtClean="0"/>
                        <a:t>AND</a:t>
                      </a:r>
                      <a:endParaRPr lang="en-US" sz="8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2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Student demonstrates a proficient ability to write clearly and coherently by 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re-stating information, paraphrasing, quoting, and combining information.</a:t>
                      </a:r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endParaRPr lang="en-US" sz="1000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200" b="1" u="none" baseline="0" dirty="0" smtClean="0"/>
                        <a:t>   </a:t>
                      </a:r>
                      <a:r>
                        <a:rPr lang="en-US" sz="1200" b="1" u="sng" baseline="0" dirty="0" smtClean="0"/>
                        <a:t>Significance</a:t>
                      </a:r>
                      <a:endParaRPr lang="en-US" sz="1550" b="1" u="sng" baseline="0" dirty="0" smtClean="0"/>
                    </a:p>
                    <a:p>
                      <a:pPr marL="0" indent="0" algn="l">
                        <a:buFont typeface="Arial" pitchFamily="34" charset="0"/>
                        <a:buNone/>
                      </a:pPr>
                      <a:r>
                        <a:rPr lang="en-US" sz="1300" baseline="0" dirty="0" smtClean="0"/>
                        <a:t>Relates several ideas from news to their own life or community or to a larger problem or issue. Makes claims or asks questions.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5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Any combination of the tasks below might demonstrate Advanced Mastery if done well.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  <a:endParaRPr kumimoji="0" lang="en-US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Evaluates source and bias.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Compiles list of related articles and identifies each clearly.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Summary</a:t>
                      </a:r>
                      <a:endParaRPr kumimoji="0" lang="en-US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Makes sure the reader is well-informed about the subject of the news report by explaining several key ideas.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endParaRPr kumimoji="0" 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Compiles list of related articles and annotates proficiently.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Significance</a:t>
                      </a:r>
                      <a:endParaRPr kumimoji="0" lang="en-US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aseline="0" dirty="0" smtClean="0"/>
                        <a:t>Makes several claims and goes above and beyond to support them with evidence/reasoning.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300" baseline="0" dirty="0" smtClean="0"/>
                        <a:t>Asks several meaningful questions and goes above and beyond to answer them.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-51375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800080"/>
                </a:solidFill>
              </a:rPr>
              <a:t>Rubric for News Report</a:t>
            </a:r>
            <a:endParaRPr lang="en-US" sz="3600" b="1" dirty="0" smtClean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57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13102</TotalTime>
  <Words>394</Words>
  <Application>Microsoft Office PowerPoint</Application>
  <PresentationFormat>On-screen Show (4:3)</PresentationFormat>
  <Paragraphs>91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Student</cp:lastModifiedBy>
  <cp:revision>238</cp:revision>
  <dcterms:created xsi:type="dcterms:W3CDTF">2015-11-09T00:46:59Z</dcterms:created>
  <dcterms:modified xsi:type="dcterms:W3CDTF">2016-05-20T22:43:33Z</dcterms:modified>
</cp:coreProperties>
</file>