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1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acher User" initials="TU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  <a:srgbClr val="663300"/>
    <a:srgbClr val="0066FF"/>
    <a:srgbClr val="006600"/>
    <a:srgbClr val="CC0099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0" d="100"/>
          <a:sy n="70" d="100"/>
        </p:scale>
        <p:origin x="-11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A595B4-86C7-482E-B09E-5E5E1CAFEC1E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5D8022-5C01-4F58-8F12-9E897422E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775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A1164-98E5-464E-8012-C063538A836F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31A3A-0728-402C-84AD-62B3DCE21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068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A1164-98E5-464E-8012-C063538A836F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31A3A-0728-402C-84AD-62B3DCE21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104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A1164-98E5-464E-8012-C063538A836F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31A3A-0728-402C-84AD-62B3DCE21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056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A1164-98E5-464E-8012-C063538A836F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31A3A-0728-402C-84AD-62B3DCE21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105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A1164-98E5-464E-8012-C063538A836F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31A3A-0728-402C-84AD-62B3DCE21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316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A1164-98E5-464E-8012-C063538A836F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31A3A-0728-402C-84AD-62B3DCE21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450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A1164-98E5-464E-8012-C063538A836F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31A3A-0728-402C-84AD-62B3DCE21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122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A1164-98E5-464E-8012-C063538A836F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31A3A-0728-402C-84AD-62B3DCE21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119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A1164-98E5-464E-8012-C063538A836F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31A3A-0728-402C-84AD-62B3DCE21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275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A1164-98E5-464E-8012-C063538A836F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31A3A-0728-402C-84AD-62B3DCE21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53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A1164-98E5-464E-8012-C063538A836F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31A3A-0728-402C-84AD-62B3DCE21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197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A1164-98E5-464E-8012-C063538A836F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31A3A-0728-402C-84AD-62B3DCE21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384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4347614"/>
              </p:ext>
            </p:extLst>
          </p:nvPr>
        </p:nvGraphicFramePr>
        <p:xfrm>
          <a:off x="36576" y="609600"/>
          <a:ext cx="9070848" cy="617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3224"/>
                <a:gridCol w="2362200"/>
                <a:gridCol w="2362200"/>
                <a:gridCol w="21732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ysClr val="windowText" lastClr="000000"/>
                          </a:solidFill>
                        </a:rPr>
                        <a:t>Emerging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</a:rPr>
                        <a:t>Mastery</a:t>
                      </a:r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ysClr val="windowText" lastClr="000000"/>
                          </a:solidFill>
                        </a:rPr>
                        <a:t>Basic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</a:rPr>
                        <a:t>Mastery</a:t>
                      </a:r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ysClr val="windowText" lastClr="000000"/>
                          </a:solidFill>
                        </a:rPr>
                        <a:t>Proficient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</a:rPr>
                        <a:t>Mastery</a:t>
                      </a:r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ysClr val="windowText" lastClr="000000"/>
                          </a:solidFill>
                        </a:rPr>
                        <a:t>Advanced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</a:rPr>
                        <a:t>Mastery</a:t>
                      </a:r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105400">
                <a:tc>
                  <a:txBody>
                    <a:bodyPr/>
                    <a:lstStyle/>
                    <a:p>
                      <a:pPr algn="ctr"/>
                      <a:endParaRPr lang="en-US" sz="500" dirty="0" smtClean="0"/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400" b="1" baseline="0" dirty="0" smtClean="0"/>
                        <a:t>Citation</a:t>
                      </a: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400" baseline="0" dirty="0" smtClean="0"/>
                        <a:t>The student provides</a:t>
                      </a: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400" baseline="0" dirty="0" smtClean="0"/>
                        <a:t>quick references or incomplete citations. Sources of information might be unclear or</a:t>
                      </a: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400" baseline="0" dirty="0" smtClean="0"/>
                        <a:t>hard to find later.</a:t>
                      </a: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endParaRPr lang="en-US" sz="1400" baseline="0" dirty="0" smtClean="0"/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400" b="1" baseline="0" dirty="0" smtClean="0"/>
                        <a:t>Information</a:t>
                      </a: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400" b="0" baseline="0" dirty="0" smtClean="0"/>
                        <a:t>Student has taken notes which are incomplete, not specific, or not varied enough to be useful.</a:t>
                      </a: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endParaRPr lang="en-US" sz="1400" b="0" baseline="0" dirty="0" smtClean="0"/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400" b="1" baseline="0" dirty="0" smtClean="0"/>
                        <a:t>Evaluation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Student makes a claim about the usefulness and/or trustworthiness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of </a:t>
                      </a:r>
                      <a:r>
                        <a:rPr kumimoji="0" lang="en-US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some</a:t>
                      </a: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sources of information. These claims are supported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by superficial or inadequate evidence and reasoning.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100" baseline="0" dirty="0" smtClean="0"/>
                        <a:t>The student’s evaluation could be inaccurate or not very thoughtful.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endParaRPr lang="en-US" sz="1400" baseline="0" dirty="0" smtClean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 dirty="0" smtClean="0"/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400" b="1" baseline="0" dirty="0" smtClean="0"/>
                        <a:t>Citation</a:t>
                      </a: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400" baseline="0" dirty="0" smtClean="0"/>
                        <a:t>The student provides complete citations for </a:t>
                      </a:r>
                      <a:r>
                        <a:rPr lang="en-US" sz="1400" i="1" baseline="0" dirty="0" smtClean="0"/>
                        <a:t>almost all </a:t>
                      </a:r>
                      <a:r>
                        <a:rPr lang="en-US" sz="1400" baseline="0" dirty="0" smtClean="0"/>
                        <a:t>sources of information.</a:t>
                      </a: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endParaRPr lang="en-US" sz="800" baseline="0" dirty="0" smtClean="0"/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400" baseline="0" dirty="0" smtClean="0"/>
                        <a:t>Sources of information are identified clearly and can easily be found later.</a:t>
                      </a: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endParaRPr lang="en-US" sz="1400" baseline="0" dirty="0" smtClean="0"/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400" b="1" baseline="0" dirty="0" smtClean="0"/>
                        <a:t>Information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400" b="0" baseline="0" dirty="0" smtClean="0"/>
                        <a:t>Student has taken notes which </a:t>
                      </a:r>
                      <a:r>
                        <a:rPr lang="en-US" sz="1400" b="0" i="1" baseline="0" dirty="0" smtClean="0"/>
                        <a:t>usually</a:t>
                      </a:r>
                      <a:r>
                        <a:rPr lang="en-US" sz="1400" b="0" baseline="0" dirty="0" smtClean="0"/>
                        <a:t> provide specific and varied information.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800" b="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400" b="0" baseline="0" dirty="0" smtClean="0"/>
                        <a:t>The student summarizes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400" b="0" baseline="0" dirty="0" smtClean="0"/>
                        <a:t>what they read, includes quotes, and/or analysis.</a:t>
                      </a: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endParaRPr lang="en-US" sz="1400" b="1" baseline="0" dirty="0" smtClean="0"/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400" b="1" baseline="0" dirty="0" smtClean="0"/>
                        <a:t>Evaluation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Student makes a claim about the usefulness and/or trustworthiness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of </a:t>
                      </a:r>
                      <a:r>
                        <a:rPr kumimoji="0" lang="en-US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most</a:t>
                      </a: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sources of information.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These claims are supported by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basic evidence and reasoning.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The student’s evaluation is accurate or thoughtful or insightful.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 dirty="0" smtClean="0"/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400" b="1" baseline="0" dirty="0" smtClean="0"/>
                        <a:t>Citation </a:t>
                      </a:r>
                      <a:r>
                        <a:rPr lang="en-US" sz="1100" b="1" baseline="0" smtClean="0"/>
                        <a:t>(Notes and Bibliography</a:t>
                      </a:r>
                      <a:r>
                        <a:rPr lang="en-US" sz="1100" b="1" baseline="0" dirty="0" smtClean="0"/>
                        <a:t>)</a:t>
                      </a:r>
                      <a:endParaRPr lang="en-US" sz="1100" b="1" baseline="0" dirty="0" smtClean="0"/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400" baseline="0" dirty="0" smtClean="0"/>
                        <a:t>The student provides complete citations for </a:t>
                      </a:r>
                      <a:r>
                        <a:rPr lang="en-US" sz="1400" i="1" baseline="0" dirty="0" smtClean="0"/>
                        <a:t>all</a:t>
                      </a:r>
                      <a:r>
                        <a:rPr lang="en-US" sz="1400" baseline="0" dirty="0" smtClean="0"/>
                        <a:t> sources of information.</a:t>
                      </a: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endParaRPr lang="en-US" sz="8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Sources of information are identified clearly and can easily be found later.</a:t>
                      </a: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endParaRPr lang="en-US" sz="1400" baseline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400" b="1" baseline="0" dirty="0" smtClean="0"/>
                        <a:t>Information </a:t>
                      </a: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(Notes)</a:t>
                      </a: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400" b="0" baseline="0" dirty="0" smtClean="0"/>
                        <a:t>Student </a:t>
                      </a:r>
                      <a:r>
                        <a:rPr lang="en-US" sz="1400" b="0" baseline="0" dirty="0" smtClean="0"/>
                        <a:t>has taken notes which </a:t>
                      </a:r>
                      <a:r>
                        <a:rPr lang="en-US" sz="1400" b="0" i="1" baseline="0" dirty="0" smtClean="0"/>
                        <a:t>always</a:t>
                      </a:r>
                      <a:r>
                        <a:rPr lang="en-US" sz="1400" b="0" baseline="0" dirty="0" smtClean="0"/>
                        <a:t> provide specific and varied information.</a:t>
                      </a: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endParaRPr lang="en-US" sz="800" b="0" baseline="0" dirty="0" smtClean="0"/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400" b="0" baseline="0" dirty="0" smtClean="0"/>
                        <a:t>The student summarizes</a:t>
                      </a: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400" b="0" baseline="0" dirty="0" smtClean="0"/>
                        <a:t>what they read, includes quotes, and/or analysis.</a:t>
                      </a: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endParaRPr lang="en-US" sz="1400" b="1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400" b="1" baseline="0" dirty="0" smtClean="0"/>
                        <a:t>Evaluation </a:t>
                      </a:r>
                      <a:r>
                        <a:rPr lang="en-US" sz="1100" b="1" baseline="0" dirty="0" smtClean="0"/>
                        <a:t>(Bibliography)</a:t>
                      </a:r>
                      <a:endParaRPr lang="en-US" sz="1100" b="1" baseline="0" dirty="0" smtClean="0"/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100" baseline="0" dirty="0" smtClean="0"/>
                        <a:t>Student makes a claim about the usefulness and/or trustworthiness</a:t>
                      </a: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100" baseline="0" dirty="0" smtClean="0"/>
                        <a:t>of </a:t>
                      </a:r>
                      <a:r>
                        <a:rPr lang="en-US" sz="1100" i="1" baseline="0" dirty="0" smtClean="0"/>
                        <a:t>each</a:t>
                      </a:r>
                      <a:r>
                        <a:rPr lang="en-US" sz="1100" baseline="0" dirty="0" smtClean="0"/>
                        <a:t> source of information. These claims are supported by meaningful evidence and reasoning.</a:t>
                      </a: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endParaRPr lang="en-US" sz="800" baseline="0" dirty="0" smtClean="0"/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100" baseline="0" dirty="0" smtClean="0"/>
                        <a:t>The student’s evaluation is accurate, thoughtful, and insightful.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 dirty="0" smtClean="0"/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400" b="1" baseline="0" dirty="0" smtClean="0"/>
                        <a:t>Citation</a:t>
                      </a: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300" baseline="0" dirty="0" smtClean="0"/>
                        <a:t>The student provides complete citations and</a:t>
                      </a: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300" baseline="0" dirty="0" smtClean="0"/>
                        <a:t>some which use MLA format.</a:t>
                      </a: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endParaRPr lang="en-US" sz="8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Sources of information are identified clearly and can easily be found later.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200" baseline="0" dirty="0" smtClean="0"/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400" b="1" baseline="0" dirty="0" smtClean="0"/>
                        <a:t>Information</a:t>
                      </a: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400" b="0" baseline="0" dirty="0" smtClean="0"/>
                        <a:t>Student has taken notes proficiently then goes above and beyond to master the topic or topics being researched.</a:t>
                      </a: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endParaRPr lang="en-US" sz="800" b="0" baseline="0" dirty="0" smtClean="0"/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400" b="0" baseline="0" dirty="0" smtClean="0"/>
                        <a:t>The student does challenging work with many different kinds of sources of information.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200" baseline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Evaluation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Student makes a claim about the usefulness and/or trustworthiness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of each source of information. These claims are proficiently supported by the student.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2400" y="24825"/>
            <a:ext cx="891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663300"/>
                </a:solidFill>
              </a:rPr>
              <a:t>Rubric for Research </a:t>
            </a:r>
            <a:r>
              <a:rPr lang="en-US" sz="3200" b="1" dirty="0" smtClean="0">
                <a:solidFill>
                  <a:srgbClr val="663300"/>
                </a:solidFill>
              </a:rPr>
              <a:t>Notes and Bibliography</a:t>
            </a:r>
            <a:endParaRPr lang="en-US" sz="3600" b="1" dirty="0" smtClean="0">
              <a:solidFill>
                <a:srgbClr val="66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62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13103</TotalTime>
  <Words>367</Words>
  <Application>Microsoft Office PowerPoint</Application>
  <PresentationFormat>On-screen Show (4:3)</PresentationFormat>
  <Paragraphs>75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</dc:creator>
  <cp:lastModifiedBy>Student</cp:lastModifiedBy>
  <cp:revision>238</cp:revision>
  <dcterms:created xsi:type="dcterms:W3CDTF">2015-11-09T00:46:59Z</dcterms:created>
  <dcterms:modified xsi:type="dcterms:W3CDTF">2016-05-20T22:43:10Z</dcterms:modified>
</cp:coreProperties>
</file>