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acher User" initials="T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3300"/>
    <a:srgbClr val="0066FF"/>
    <a:srgbClr val="006600"/>
    <a:srgbClr val="CC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B4-86C7-482E-B09E-5E5E1CAFEC1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D8022-5C01-4F58-8F12-9E897422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0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01201"/>
              </p:ext>
            </p:extLst>
          </p:nvPr>
        </p:nvGraphicFramePr>
        <p:xfrm>
          <a:off x="36576" y="609600"/>
          <a:ext cx="9070848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024"/>
                <a:gridCol w="2400300"/>
                <a:gridCol w="2400300"/>
                <a:gridCol w="2173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Emerging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Basic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Proficient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Advanced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500" dirty="0" smtClean="0"/>
                        <a:t>Student completes the assignment and masters some vocabulary words.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3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   BUT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500" dirty="0" smtClean="0"/>
                        <a:t>The</a:t>
                      </a:r>
                      <a:r>
                        <a:rPr lang="en-US" sz="1500" baseline="0" dirty="0" smtClean="0"/>
                        <a:t> e</a:t>
                      </a:r>
                      <a:r>
                        <a:rPr lang="en-US" sz="1500" dirty="0" smtClean="0"/>
                        <a:t>xplanations</a:t>
                      </a:r>
                      <a:r>
                        <a:rPr lang="en-US" sz="1500" baseline="0" dirty="0" smtClean="0"/>
                        <a:t> for several vocabulary words demonstrates    that the student </a:t>
                      </a:r>
                      <a:r>
                        <a:rPr lang="en-US" sz="1500" b="1" baseline="0" dirty="0" smtClean="0"/>
                        <a:t>does not fully understand the meaning of almost all vocabulary words</a:t>
                      </a:r>
                      <a:r>
                        <a:rPr lang="en-US" sz="1500" baseline="0" dirty="0" smtClean="0"/>
                        <a:t> or how to use the        words in context.</a:t>
                      </a:r>
                      <a:endParaRPr lang="en-US" sz="15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500" baseline="0" dirty="0" smtClean="0"/>
                        <a:t>Student </a:t>
                      </a:r>
                      <a:r>
                        <a:rPr lang="en-US" sz="1500" b="1" baseline="0" dirty="0" smtClean="0"/>
                        <a:t>relies too much on re-stated definitions or ideas they do not fully understand </a:t>
                      </a:r>
                      <a:r>
                        <a:rPr lang="en-US" sz="1500" baseline="0" dirty="0" smtClean="0"/>
                        <a:t>to explain the meaning of more than one word.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500" baseline="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Student uses images with captions or discussion of related examples to explain the meaning of vocabulary words. These explanations demonstrate  that the student understands the meaning of </a:t>
                      </a:r>
                      <a:r>
                        <a:rPr lang="en-US" sz="1500" b="1" baseline="0" dirty="0" smtClean="0"/>
                        <a:t>almost all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="0" baseline="0" dirty="0" smtClean="0"/>
                        <a:t>vocabulary words and how </a:t>
                      </a:r>
                      <a:r>
                        <a:rPr lang="en-US" sz="1500" baseline="0" dirty="0" smtClean="0"/>
                        <a:t>to use the words in context.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500" baseline="0" dirty="0" smtClean="0"/>
                        <a:t>All explanations are complete but with more effort could have gone further or been more effective for teaching.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500" baseline="0" dirty="0" smtClean="0"/>
                        <a:t>Student has not copied     any definitions or simply          re-stated another definition.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90" baseline="0" dirty="0" smtClean="0"/>
                        <a:t>Student uses images with captions or discussion of related examples to explain the meaning of vocabulary words. These explanations demonstrate  that the student </a:t>
                      </a:r>
                      <a:r>
                        <a:rPr lang="en-US" sz="1490" b="1" baseline="0" dirty="0" smtClean="0"/>
                        <a:t>understands the meaning of all vocabulary words and how to use the words in context</a:t>
                      </a:r>
                      <a:r>
                        <a:rPr lang="en-US" sz="1490" baseline="0" dirty="0" smtClean="0"/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90" b="0" baseline="0" dirty="0" smtClean="0"/>
                        <a:t>All explanations are complete and show thorough effort. Several could </a:t>
                      </a:r>
                      <a:r>
                        <a:rPr lang="en-US" sz="1490" baseline="0" dirty="0" smtClean="0"/>
                        <a:t>be used to teach a new student the meaning    of these vocabulary words.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90" dirty="0" smtClean="0"/>
                        <a:t>Student has not copied     any definitions or simply           re-stated another definition.</a:t>
                      </a:r>
                      <a:endParaRPr lang="en-US" sz="149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500" dirty="0" smtClean="0"/>
                        <a:t>Student has demonstrated     Proficient</a:t>
                      </a:r>
                      <a:r>
                        <a:rPr lang="en-US" sz="1500" baseline="0" dirty="0" smtClean="0"/>
                        <a:t> Mastery.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THEN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For an </a:t>
                      </a:r>
                      <a:r>
                        <a:rPr lang="en-US" sz="1500" b="1" baseline="0" dirty="0" smtClean="0"/>
                        <a:t>extra set of vocabulary words</a:t>
                      </a:r>
                      <a:r>
                        <a:rPr lang="en-US" sz="1500" baseline="0" dirty="0" smtClean="0"/>
                        <a:t>,  student determines definitions and writes explanations that could be used to teach vocabulary words           to a new student.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Student has a conversation with          the teacher in order           to </a:t>
                      </a:r>
                      <a:r>
                        <a:rPr lang="en-US" sz="1500" b="1" baseline="0" dirty="0" smtClean="0"/>
                        <a:t>determine an assignment </a:t>
                      </a:r>
                      <a:r>
                        <a:rPr lang="en-US" sz="1500" baseline="0" dirty="0" smtClean="0"/>
                        <a:t>that      would demonstrate Advanced Mastery.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-3673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</a:rPr>
              <a:t>Rubric for </a:t>
            </a:r>
            <a:r>
              <a:rPr lang="en-US" sz="3600" b="1" dirty="0" smtClean="0">
                <a:solidFill>
                  <a:srgbClr val="0066FF"/>
                </a:solidFill>
              </a:rPr>
              <a:t>Vocabulary Worksheet</a:t>
            </a:r>
          </a:p>
        </p:txBody>
      </p:sp>
    </p:spTree>
    <p:extLst>
      <p:ext uri="{BB962C8B-B14F-4D97-AF65-F5344CB8AC3E}">
        <p14:creationId xmlns:p14="http://schemas.microsoft.com/office/powerpoint/2010/main" val="7899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13102</TotalTime>
  <Words>285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238</cp:revision>
  <dcterms:created xsi:type="dcterms:W3CDTF">2015-11-09T00:46:59Z</dcterms:created>
  <dcterms:modified xsi:type="dcterms:W3CDTF">2016-05-20T22:41:18Z</dcterms:modified>
</cp:coreProperties>
</file>